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x-none" alt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x-none" altLang="pt-BR" sz="5400"/>
              <a:t>Disciplinas de Jogos</a:t>
            </a:r>
            <a:endParaRPr lang="x-none" altLang="pt-BR" sz="5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x-none" altLang="pt-BR"/>
              <a:t>Sugestões de Alterações</a:t>
            </a:r>
            <a:endParaRPr lang="x-none" alt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pt-BR"/>
              <a:t>Disciplinas Ministradas</a:t>
            </a:r>
            <a:endParaRPr lang="x-none" altLang="pt-BR"/>
          </a:p>
        </p:txBody>
      </p:sp>
      <p:graphicFrame>
        <p:nvGraphicFramePr>
          <p:cNvPr id="5" name="Content Placeholder 4"/>
          <p:cNvGraphicFramePr/>
          <p:nvPr>
            <p:ph idx="1"/>
          </p:nvPr>
        </p:nvGraphicFramePr>
        <p:xfrm>
          <a:off x="838835" y="1825625"/>
          <a:ext cx="8463915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5605"/>
                <a:gridCol w="1494155"/>
                <a:gridCol w="1494155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Disciplina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Sigla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Semestre</a:t>
                      </a:r>
                      <a:endParaRPr lang="x-none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Matemática e Física para Jogos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MFPJ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5º</a:t>
                      </a:r>
                      <a:endParaRPr lang="x-none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Programação para Jogos I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PPJ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6º</a:t>
                      </a:r>
                      <a:endParaRPr lang="x-none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Computação Gráfica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CG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 sz="1800">
                          <a:sym typeface="+mn-ea"/>
                        </a:rPr>
                        <a:t>+6º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Desenvolvimento de Motores Gráficos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DMG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7º</a:t>
                      </a:r>
                      <a:endParaRPr lang="x-none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Jogos Multiplataforma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JMP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 sz="1800">
                          <a:sym typeface="+mn-ea"/>
                        </a:rPr>
                        <a:t>+7º</a:t>
                      </a: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Jogos Distribuídos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JD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7º</a:t>
                      </a:r>
                      <a:endParaRPr lang="x-none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x-none"/>
                        <a:t>Programação para Jogos II</a:t>
                      </a:r>
                      <a:r>
                        <a:rPr lang="x-none" baseline="30000"/>
                        <a:t>*</a:t>
                      </a:r>
                      <a:endParaRPr lang="x-none" baseline="30000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PPJII</a:t>
                      </a:r>
                      <a:endParaRPr lang="x-none"/>
                    </a:p>
                  </a:txBody>
                  <a:tcPr/>
                </a:tc>
                <a:tc>
                  <a:txBody>
                    <a:bodyPr/>
                    <a:p>
                      <a:pPr algn="r">
                        <a:buNone/>
                      </a:pPr>
                      <a:r>
                        <a:rPr lang="x-none"/>
                        <a:t>7º</a:t>
                      </a:r>
                      <a:endParaRPr lang="x-non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5390" y="4884420"/>
            <a:ext cx="8102600" cy="252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x-none" altLang="pt-BR" sz="1000" i="1" baseline="30000"/>
              <a:t>* </a:t>
            </a:r>
            <a:r>
              <a:rPr lang="x-none" altLang="pt-BR" sz="1000" i="1"/>
              <a:t>disciplina não ministrada por professores do TEJO</a:t>
            </a:r>
            <a:endParaRPr lang="x-none" altLang="pt-BR" sz="1000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pt-BR"/>
              <a:t>Gráfico de Dependências (hoje)</a:t>
            </a:r>
            <a:endParaRPr lang="x-none" altLang="pt-BR"/>
          </a:p>
        </p:txBody>
      </p:sp>
      <p:sp>
        <p:nvSpPr>
          <p:cNvPr id="4" name="Rounded Rectangle 3"/>
          <p:cNvSpPr/>
          <p:nvPr/>
        </p:nvSpPr>
        <p:spPr>
          <a:xfrm>
            <a:off x="4159250" y="3087370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MFPJ</a:t>
            </a:r>
            <a:endParaRPr lang="x-none" altLang="pt-BR" b="1"/>
          </a:p>
        </p:txBody>
      </p:sp>
      <p:sp>
        <p:nvSpPr>
          <p:cNvPr id="3" name="Rounded Rectangle 2"/>
          <p:cNvSpPr/>
          <p:nvPr/>
        </p:nvSpPr>
        <p:spPr>
          <a:xfrm>
            <a:off x="5866765" y="3087370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PPJ</a:t>
            </a:r>
            <a:endParaRPr lang="x-none" altLang="pt-BR" b="1"/>
          </a:p>
        </p:txBody>
      </p:sp>
      <p:sp>
        <p:nvSpPr>
          <p:cNvPr id="5" name="Rounded Rectangle 4"/>
          <p:cNvSpPr/>
          <p:nvPr/>
        </p:nvSpPr>
        <p:spPr>
          <a:xfrm>
            <a:off x="7512050" y="3087370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PPJII</a:t>
            </a:r>
            <a:endParaRPr lang="x-none" altLang="pt-BR" b="1"/>
          </a:p>
        </p:txBody>
      </p:sp>
      <p:sp>
        <p:nvSpPr>
          <p:cNvPr id="6" name="Rounded Rectangle 5"/>
          <p:cNvSpPr/>
          <p:nvPr/>
        </p:nvSpPr>
        <p:spPr>
          <a:xfrm>
            <a:off x="5899150" y="5299075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CG</a:t>
            </a:r>
            <a:endParaRPr lang="x-none" altLang="pt-BR" b="1"/>
          </a:p>
        </p:txBody>
      </p:sp>
      <p:sp>
        <p:nvSpPr>
          <p:cNvPr id="7" name="Rounded Rectangle 6"/>
          <p:cNvSpPr/>
          <p:nvPr/>
        </p:nvSpPr>
        <p:spPr>
          <a:xfrm>
            <a:off x="9884410" y="3087370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DMG</a:t>
            </a:r>
            <a:endParaRPr lang="x-none" altLang="pt-BR" b="1"/>
          </a:p>
        </p:txBody>
      </p:sp>
      <p:sp>
        <p:nvSpPr>
          <p:cNvPr id="8" name="Rounded Rectangle 7"/>
          <p:cNvSpPr/>
          <p:nvPr/>
        </p:nvSpPr>
        <p:spPr>
          <a:xfrm>
            <a:off x="7512050" y="1866900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JMP</a:t>
            </a:r>
            <a:endParaRPr lang="x-none" altLang="pt-BR" b="1"/>
          </a:p>
        </p:txBody>
      </p:sp>
      <p:sp>
        <p:nvSpPr>
          <p:cNvPr id="9" name="Rounded Rectangle 8"/>
          <p:cNvSpPr/>
          <p:nvPr/>
        </p:nvSpPr>
        <p:spPr>
          <a:xfrm>
            <a:off x="7512050" y="4251325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JD</a:t>
            </a:r>
            <a:endParaRPr lang="x-none" altLang="pt-BR" b="1"/>
          </a:p>
        </p:txBody>
      </p:sp>
      <p:cxnSp>
        <p:nvCxnSpPr>
          <p:cNvPr id="10" name="Straight Arrow Connector 9"/>
          <p:cNvCxnSpPr>
            <a:stCxn id="3" idx="3"/>
            <a:endCxn id="5" idx="1"/>
          </p:cNvCxnSpPr>
          <p:nvPr/>
        </p:nvCxnSpPr>
        <p:spPr>
          <a:xfrm>
            <a:off x="6915150" y="3394710"/>
            <a:ext cx="59690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3" idx="1"/>
          </p:cNvCxnSpPr>
          <p:nvPr/>
        </p:nvCxnSpPr>
        <p:spPr>
          <a:xfrm>
            <a:off x="5207635" y="3394710"/>
            <a:ext cx="659130" cy="0"/>
          </a:xfrm>
          <a:prstGeom prst="straightConnector1">
            <a:avLst/>
          </a:prstGeom>
          <a:ln>
            <a:solidFill>
              <a:srgbClr val="C00000"/>
            </a:solidFill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782955" y="5316220"/>
            <a:ext cx="2653665" cy="63309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/>
              <a:t>Laboratório de Programação</a:t>
            </a:r>
            <a:endParaRPr lang="x-none" altLang="pt-BR"/>
          </a:p>
        </p:txBody>
      </p:sp>
      <p:cxnSp>
        <p:nvCxnSpPr>
          <p:cNvPr id="13" name="Elbow Connector 12"/>
          <p:cNvCxnSpPr>
            <a:stCxn id="3" idx="0"/>
            <a:endCxn id="8" idx="1"/>
          </p:cNvCxnSpPr>
          <p:nvPr/>
        </p:nvCxnSpPr>
        <p:spPr>
          <a:xfrm rot="16200000">
            <a:off x="6499860" y="2075180"/>
            <a:ext cx="903605" cy="1120775"/>
          </a:xfrm>
          <a:prstGeom prst="bentConnector2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82955" y="4268470"/>
            <a:ext cx="2653665" cy="63309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/>
              <a:t>Sistemas Distribuídos</a:t>
            </a:r>
            <a:endParaRPr lang="x-none" altLang="pt-BR"/>
          </a:p>
        </p:txBody>
      </p:sp>
      <p:cxnSp>
        <p:nvCxnSpPr>
          <p:cNvPr id="15" name="Straight Arrow Connector 14"/>
          <p:cNvCxnSpPr>
            <a:stCxn id="12" idx="3"/>
            <a:endCxn id="6" idx="1"/>
          </p:cNvCxnSpPr>
          <p:nvPr/>
        </p:nvCxnSpPr>
        <p:spPr>
          <a:xfrm flipV="1">
            <a:off x="3436620" y="5615940"/>
            <a:ext cx="2462530" cy="171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8560435" y="3394710"/>
            <a:ext cx="1323975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3"/>
            <a:endCxn id="7" idx="2"/>
          </p:cNvCxnSpPr>
          <p:nvPr/>
        </p:nvCxnSpPr>
        <p:spPr>
          <a:xfrm flipV="1">
            <a:off x="6947535" y="3720465"/>
            <a:ext cx="3461385" cy="1895475"/>
          </a:xfrm>
          <a:prstGeom prst="bentConnector2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3"/>
            <a:endCxn id="9" idx="1"/>
          </p:cNvCxnSpPr>
          <p:nvPr/>
        </p:nvCxnSpPr>
        <p:spPr>
          <a:xfrm flipV="1">
            <a:off x="3436620" y="4568190"/>
            <a:ext cx="4075430" cy="171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82955" y="3087370"/>
            <a:ext cx="2653665" cy="63309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/>
              <a:t>Programação Orientada a Objetos</a:t>
            </a:r>
            <a:endParaRPr lang="x-none" altLang="pt-BR"/>
          </a:p>
        </p:txBody>
      </p:sp>
      <p:cxnSp>
        <p:nvCxnSpPr>
          <p:cNvPr id="20" name="Straight Arrow Connector 19"/>
          <p:cNvCxnSpPr>
            <a:stCxn id="19" idx="3"/>
            <a:endCxn id="4" idx="1"/>
          </p:cNvCxnSpPr>
          <p:nvPr/>
        </p:nvCxnSpPr>
        <p:spPr>
          <a:xfrm>
            <a:off x="3436620" y="3394710"/>
            <a:ext cx="72263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Isosceles Triangle 25"/>
          <p:cNvSpPr/>
          <p:nvPr/>
        </p:nvSpPr>
        <p:spPr>
          <a:xfrm>
            <a:off x="5368290" y="2954020"/>
            <a:ext cx="305435" cy="30543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sz="1600" b="1">
                <a:solidFill>
                  <a:schemeClr val="tx1"/>
                </a:solidFill>
              </a:rPr>
              <a:t>!</a:t>
            </a:r>
            <a:endParaRPr lang="x-none" altLang="pt-BR" sz="1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pt-BR"/>
              <a:t>Gráfico de Dependências (proposta)</a:t>
            </a:r>
            <a:endParaRPr lang="x-none" altLang="pt-BR"/>
          </a:p>
        </p:txBody>
      </p:sp>
      <p:sp>
        <p:nvSpPr>
          <p:cNvPr id="4" name="Rounded Rectangle 3"/>
          <p:cNvSpPr/>
          <p:nvPr/>
        </p:nvSpPr>
        <p:spPr>
          <a:xfrm>
            <a:off x="4159250" y="3011488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MFPJ</a:t>
            </a:r>
            <a:endParaRPr lang="x-none" altLang="pt-BR" b="1"/>
          </a:p>
        </p:txBody>
      </p:sp>
      <p:sp>
        <p:nvSpPr>
          <p:cNvPr id="3" name="Rounded Rectangle 2"/>
          <p:cNvSpPr/>
          <p:nvPr/>
        </p:nvSpPr>
        <p:spPr>
          <a:xfrm>
            <a:off x="5866765" y="3011488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PPJ</a:t>
            </a:r>
            <a:endParaRPr lang="x-none" altLang="pt-BR" b="1"/>
          </a:p>
        </p:txBody>
      </p:sp>
      <p:sp>
        <p:nvSpPr>
          <p:cNvPr id="5" name="Rounded Rectangle 4"/>
          <p:cNvSpPr/>
          <p:nvPr/>
        </p:nvSpPr>
        <p:spPr>
          <a:xfrm>
            <a:off x="7512050" y="3011488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PPJII</a:t>
            </a:r>
            <a:endParaRPr lang="x-none" altLang="pt-BR" b="1"/>
          </a:p>
        </p:txBody>
      </p:sp>
      <p:sp>
        <p:nvSpPr>
          <p:cNvPr id="6" name="Rounded Rectangle 5"/>
          <p:cNvSpPr/>
          <p:nvPr/>
        </p:nvSpPr>
        <p:spPr>
          <a:xfrm>
            <a:off x="5866765" y="5299075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CG</a:t>
            </a:r>
            <a:endParaRPr lang="x-none" altLang="pt-BR" b="1"/>
          </a:p>
        </p:txBody>
      </p:sp>
      <p:sp>
        <p:nvSpPr>
          <p:cNvPr id="7" name="Rounded Rectangle 6"/>
          <p:cNvSpPr/>
          <p:nvPr/>
        </p:nvSpPr>
        <p:spPr>
          <a:xfrm>
            <a:off x="9884410" y="3011488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DMG</a:t>
            </a:r>
            <a:endParaRPr lang="x-none" altLang="pt-BR" b="1"/>
          </a:p>
        </p:txBody>
      </p:sp>
      <p:sp>
        <p:nvSpPr>
          <p:cNvPr id="8" name="Rounded Rectangle 7"/>
          <p:cNvSpPr/>
          <p:nvPr/>
        </p:nvSpPr>
        <p:spPr>
          <a:xfrm>
            <a:off x="7512050" y="1866900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JMP</a:t>
            </a:r>
            <a:endParaRPr lang="x-none" altLang="pt-BR" b="1"/>
          </a:p>
        </p:txBody>
      </p:sp>
      <p:sp>
        <p:nvSpPr>
          <p:cNvPr id="9" name="Rounded Rectangle 8"/>
          <p:cNvSpPr/>
          <p:nvPr/>
        </p:nvSpPr>
        <p:spPr>
          <a:xfrm>
            <a:off x="7512050" y="4251325"/>
            <a:ext cx="1048385" cy="6330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 b="1"/>
              <a:t>JD</a:t>
            </a:r>
            <a:endParaRPr lang="x-none" altLang="pt-BR" b="1"/>
          </a:p>
        </p:txBody>
      </p:sp>
      <p:cxnSp>
        <p:nvCxnSpPr>
          <p:cNvPr id="10" name="Straight Arrow Connector 9"/>
          <p:cNvCxnSpPr>
            <a:stCxn id="3" idx="3"/>
            <a:endCxn id="5" idx="1"/>
          </p:cNvCxnSpPr>
          <p:nvPr/>
        </p:nvCxnSpPr>
        <p:spPr>
          <a:xfrm>
            <a:off x="6915150" y="3328670"/>
            <a:ext cx="59690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3" idx="1"/>
          </p:cNvCxnSpPr>
          <p:nvPr/>
        </p:nvCxnSpPr>
        <p:spPr>
          <a:xfrm>
            <a:off x="5207635" y="3328670"/>
            <a:ext cx="65913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3" idx="0"/>
            <a:endCxn id="8" idx="1"/>
          </p:cNvCxnSpPr>
          <p:nvPr/>
        </p:nvCxnSpPr>
        <p:spPr>
          <a:xfrm rot="16200000">
            <a:off x="6537643" y="2037398"/>
            <a:ext cx="828040" cy="1120775"/>
          </a:xfrm>
          <a:prstGeom prst="bentConnector2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782955" y="4268470"/>
            <a:ext cx="2653665" cy="63309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/>
              <a:t>Sistemas Distribuídos</a:t>
            </a:r>
            <a:endParaRPr lang="x-none" altLang="pt-BR"/>
          </a:p>
        </p:txBody>
      </p:sp>
      <p:cxnSp>
        <p:nvCxnSpPr>
          <p:cNvPr id="16" name="Straight Arrow Connector 15"/>
          <p:cNvCxnSpPr>
            <a:stCxn id="5" idx="3"/>
            <a:endCxn id="7" idx="1"/>
          </p:cNvCxnSpPr>
          <p:nvPr/>
        </p:nvCxnSpPr>
        <p:spPr>
          <a:xfrm>
            <a:off x="8560435" y="3328670"/>
            <a:ext cx="1323975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3"/>
            <a:endCxn id="7" idx="2"/>
          </p:cNvCxnSpPr>
          <p:nvPr/>
        </p:nvCxnSpPr>
        <p:spPr>
          <a:xfrm flipV="1">
            <a:off x="6915150" y="3644900"/>
            <a:ext cx="3493770" cy="1971040"/>
          </a:xfrm>
          <a:prstGeom prst="bentConnector2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3"/>
            <a:endCxn id="9" idx="1"/>
          </p:cNvCxnSpPr>
          <p:nvPr/>
        </p:nvCxnSpPr>
        <p:spPr>
          <a:xfrm flipV="1">
            <a:off x="3436620" y="4568190"/>
            <a:ext cx="4075430" cy="171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82955" y="3011488"/>
            <a:ext cx="2653665" cy="63309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x-none" altLang="pt-BR"/>
              <a:t>Programação Orientada a Objetos</a:t>
            </a:r>
            <a:endParaRPr lang="x-none" altLang="pt-BR"/>
          </a:p>
        </p:txBody>
      </p:sp>
      <p:cxnSp>
        <p:nvCxnSpPr>
          <p:cNvPr id="20" name="Straight Arrow Connector 19"/>
          <p:cNvCxnSpPr>
            <a:stCxn id="19" idx="3"/>
            <a:endCxn id="4" idx="1"/>
          </p:cNvCxnSpPr>
          <p:nvPr/>
        </p:nvCxnSpPr>
        <p:spPr>
          <a:xfrm>
            <a:off x="3436620" y="3328670"/>
            <a:ext cx="722630" cy="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3" idx="2"/>
            <a:endCxn id="9" idx="0"/>
          </p:cNvCxnSpPr>
          <p:nvPr/>
        </p:nvCxnSpPr>
        <p:spPr>
          <a:xfrm rot="5400000" flipV="1">
            <a:off x="6910705" y="3125470"/>
            <a:ext cx="606425" cy="1645285"/>
          </a:xfrm>
          <a:prstGeom prst="bentConnector3">
            <a:avLst>
              <a:gd name="adj1" fmla="val 50052"/>
            </a:avLst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2"/>
          </p:cNvCxnSpPr>
          <p:nvPr/>
        </p:nvCxnSpPr>
        <p:spPr>
          <a:xfrm flipH="1">
            <a:off x="4679315" y="3644900"/>
            <a:ext cx="4445" cy="807720"/>
          </a:xfrm>
          <a:prstGeom prst="straightConnector1">
            <a:avLst/>
          </a:prstGeom>
          <a:ln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Arc 24"/>
          <p:cNvSpPr/>
          <p:nvPr/>
        </p:nvSpPr>
        <p:spPr>
          <a:xfrm>
            <a:off x="4558030" y="4451985"/>
            <a:ext cx="261620" cy="261620"/>
          </a:xfrm>
          <a:prstGeom prst="arc">
            <a:avLst>
              <a:gd name="adj1" fmla="val 16200000"/>
              <a:gd name="adj2" fmla="val 5481998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pt-BR" altLang="en-US"/>
          </a:p>
        </p:txBody>
      </p:sp>
      <p:cxnSp>
        <p:nvCxnSpPr>
          <p:cNvPr id="26" name="Elbow Connector 25"/>
          <p:cNvCxnSpPr>
            <a:stCxn id="25" idx="2"/>
            <a:endCxn id="6" idx="1"/>
          </p:cNvCxnSpPr>
          <p:nvPr/>
        </p:nvCxnSpPr>
        <p:spPr>
          <a:xfrm rot="10800000" flipH="1" flipV="1">
            <a:off x="4685665" y="4713605"/>
            <a:ext cx="1181100" cy="902335"/>
          </a:xfrm>
          <a:prstGeom prst="bentConnector3">
            <a:avLst>
              <a:gd name="adj1" fmla="val -322"/>
            </a:avLst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97660" y="5641340"/>
            <a:ext cx="3751580" cy="556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x-none" altLang="pt-BR" sz="1000" i="1"/>
              <a:t>vetores</a:t>
            </a:r>
            <a:endParaRPr lang="x-none" altLang="pt-BR" sz="1000" i="1"/>
          </a:p>
          <a:p>
            <a:pPr algn="r"/>
            <a:r>
              <a:rPr lang="x-none" altLang="pt-BR" sz="1000" i="1"/>
              <a:t>transformações</a:t>
            </a:r>
            <a:endParaRPr lang="x-none" altLang="pt-BR" sz="1000" i="1"/>
          </a:p>
          <a:p>
            <a:pPr algn="r"/>
            <a:r>
              <a:rPr lang="x-none" altLang="pt-BR" sz="1000" i="1"/>
              <a:t>noções de geometria computacional</a:t>
            </a:r>
            <a:endParaRPr lang="x-none" altLang="pt-BR" sz="1000" i="1"/>
          </a:p>
        </p:txBody>
      </p:sp>
      <p:sp>
        <p:nvSpPr>
          <p:cNvPr id="28" name="TextBox 27"/>
          <p:cNvSpPr txBox="1"/>
          <p:nvPr/>
        </p:nvSpPr>
        <p:spPr>
          <a:xfrm>
            <a:off x="5411470" y="3959225"/>
            <a:ext cx="2179955" cy="252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x-none" altLang="pt-BR" sz="1000" i="1"/>
              <a:t>noções de algoritmos em jogos</a:t>
            </a:r>
            <a:endParaRPr lang="x-none" altLang="pt-BR" sz="1000"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Kingsoft Office WPP</Application>
  <PresentationFormat>Widescreen</PresentationFormat>
  <Paragraphs>106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Disciplinas de Jogos Hoje</vt:lpstr>
      <vt:lpstr>Disciplinas Ministradas</vt:lpstr>
      <vt:lpstr>Gráfico de Dependências</vt:lpstr>
      <vt:lpstr>Gráfico de Dependências (hoje)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Disciplinas de Jogos Hoje</dc:title>
  <dc:creator>gilvan</dc:creator>
  <cp:lastModifiedBy>gilvan</cp:lastModifiedBy>
  <cp:revision>63</cp:revision>
  <dcterms:created xsi:type="dcterms:W3CDTF">2017-02-04T23:22:11Z</dcterms:created>
  <dcterms:modified xsi:type="dcterms:W3CDTF">2017-02-04T23:22:11Z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1046-10.1.0.5672</vt:lpwstr>
  </property>
</Properties>
</file>